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210 밀레니얼" charset="1" panose="02020503020101020101"/>
      <p:regular r:id="rId18"/>
    </p:embeddedFont>
    <p:embeddedFont>
      <p:font typeface="Allerta Stencil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5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5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4797" y="-1727420"/>
            <a:ext cx="19495695" cy="10066868"/>
          </a:xfrm>
          <a:custGeom>
            <a:avLst/>
            <a:gdLst/>
            <a:ahLst/>
            <a:cxnLst/>
            <a:rect r="r" b="b" t="t" l="l"/>
            <a:pathLst>
              <a:path h="10066868" w="19495695">
                <a:moveTo>
                  <a:pt x="0" y="0"/>
                </a:moveTo>
                <a:lnTo>
                  <a:pt x="19495694" y="0"/>
                </a:lnTo>
                <a:lnTo>
                  <a:pt x="19495694" y="10066868"/>
                </a:lnTo>
                <a:lnTo>
                  <a:pt x="0" y="10066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7252" y="3442852"/>
            <a:ext cx="9931440" cy="6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377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?증상 기반 질병 예측 AI 모델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79746" y="4706420"/>
            <a:ext cx="9705356" cy="5580580"/>
          </a:xfrm>
          <a:custGeom>
            <a:avLst/>
            <a:gdLst/>
            <a:ahLst/>
            <a:cxnLst/>
            <a:rect r="r" b="b" t="t" l="l"/>
            <a:pathLst>
              <a:path h="5580580" w="9705356">
                <a:moveTo>
                  <a:pt x="0" y="0"/>
                </a:moveTo>
                <a:lnTo>
                  <a:pt x="9705356" y="0"/>
                </a:lnTo>
                <a:lnTo>
                  <a:pt x="9705356" y="5580580"/>
                </a:lnTo>
                <a:lnTo>
                  <a:pt x="0" y="558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97252" y="1967805"/>
            <a:ext cx="1104582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PrediCare 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03505">
            <a:off x="-4858502" y="3406029"/>
            <a:ext cx="7406109" cy="5350914"/>
          </a:xfrm>
          <a:custGeom>
            <a:avLst/>
            <a:gdLst/>
            <a:ahLst/>
            <a:cxnLst/>
            <a:rect r="r" b="b" t="t" l="l"/>
            <a:pathLst>
              <a:path h="5350914" w="7406109">
                <a:moveTo>
                  <a:pt x="0" y="0"/>
                </a:moveTo>
                <a:lnTo>
                  <a:pt x="7406109" y="0"/>
                </a:lnTo>
                <a:lnTo>
                  <a:pt x="7406109" y="5350914"/>
                </a:lnTo>
                <a:lnTo>
                  <a:pt x="0" y="5350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119137">
            <a:off x="15959831" y="2125174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9"/>
                </a:lnTo>
                <a:lnTo>
                  <a:pt x="0" y="474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497484" y="990600"/>
            <a:ext cx="27618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2022208024 박정민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9511" y="1861772"/>
            <a:ext cx="5702002" cy="3281728"/>
          </a:xfrm>
          <a:custGeom>
            <a:avLst/>
            <a:gdLst/>
            <a:ahLst/>
            <a:cxnLst/>
            <a:rect r="r" b="b" t="t" l="l"/>
            <a:pathLst>
              <a:path h="3281728" w="5702002">
                <a:moveTo>
                  <a:pt x="0" y="0"/>
                </a:moveTo>
                <a:lnTo>
                  <a:pt x="5702002" y="0"/>
                </a:lnTo>
                <a:lnTo>
                  <a:pt x="5702002" y="3281728"/>
                </a:lnTo>
                <a:lnTo>
                  <a:pt x="0" y="3281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79511" y="7061721"/>
            <a:ext cx="8783173" cy="2272646"/>
          </a:xfrm>
          <a:custGeom>
            <a:avLst/>
            <a:gdLst/>
            <a:ahLst/>
            <a:cxnLst/>
            <a:rect r="r" b="b" t="t" l="l"/>
            <a:pathLst>
              <a:path h="2272646" w="8783173">
                <a:moveTo>
                  <a:pt x="0" y="0"/>
                </a:moveTo>
                <a:lnTo>
                  <a:pt x="8783173" y="0"/>
                </a:lnTo>
                <a:lnTo>
                  <a:pt x="8783173" y="2272646"/>
                </a:lnTo>
                <a:lnTo>
                  <a:pt x="0" y="227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769043" y="2393448"/>
            <a:ext cx="8930931" cy="5793942"/>
          </a:xfrm>
          <a:custGeom>
            <a:avLst/>
            <a:gdLst/>
            <a:ahLst/>
            <a:cxnLst/>
            <a:rect r="r" b="b" t="t" l="l"/>
            <a:pathLst>
              <a:path h="5793942" w="8930931">
                <a:moveTo>
                  <a:pt x="0" y="0"/>
                </a:moveTo>
                <a:lnTo>
                  <a:pt x="8930931" y="0"/>
                </a:lnTo>
                <a:lnTo>
                  <a:pt x="8930931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0" cap="rnd">
            <a:solidFill>
              <a:srgbClr val="3990A8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42836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8. Trainer 설정 및 학습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66371"/>
            <a:ext cx="337110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9. 모델 평가 및 저장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566497"/>
            <a:ext cx="211001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10. 검증결과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7615" y="-2177288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6"/>
                </a:lnTo>
                <a:lnTo>
                  <a:pt x="0" y="641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09699"/>
            <a:chOff x="0" y="0"/>
            <a:chExt cx="4274726" cy="21622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2225"/>
            </a:xfrm>
            <a:custGeom>
              <a:avLst/>
              <a:gdLst/>
              <a:ahLst/>
              <a:cxnLst/>
              <a:rect r="r" b="b" t="t" l="l"/>
              <a:pathLst>
                <a:path h="216222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37899"/>
                  </a:lnTo>
                  <a:cubicBezTo>
                    <a:pt x="4274726" y="2144351"/>
                    <a:pt x="4272163" y="2150538"/>
                    <a:pt x="4267601" y="2155100"/>
                  </a:cubicBezTo>
                  <a:cubicBezTo>
                    <a:pt x="4263039" y="2159662"/>
                    <a:pt x="4256851" y="2162225"/>
                    <a:pt x="4250399" y="2162225"/>
                  </a:cubicBezTo>
                  <a:lnTo>
                    <a:pt x="24327" y="2162225"/>
                  </a:lnTo>
                  <a:cubicBezTo>
                    <a:pt x="10891" y="2162225"/>
                    <a:pt x="0" y="2151334"/>
                    <a:pt x="0" y="213789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95250" cap="rnd">
              <a:solidFill>
                <a:srgbClr val="1A5666">
                  <a:alpha val="57647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200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9400265">
            <a:off x="13838920" y="6032411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7"/>
                </a:lnTo>
                <a:lnTo>
                  <a:pt x="0" y="641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422951" y="6886566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11723530" y="1124092"/>
            <a:ext cx="4649130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sample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5232" y="3718689"/>
            <a:ext cx="6284278" cy="103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954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test_text = </a:t>
            </a:r>
          </a:p>
          <a:p>
            <a:pPr algn="ctr">
              <a:lnSpc>
                <a:spcPts val="2736"/>
              </a:lnSpc>
            </a:pPr>
            <a:r>
              <a:rPr lang="en-US" sz="1954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"yellowish_skin, fatigue, vomiting, fever"</a:t>
            </a:r>
          </a:p>
          <a:p>
            <a:pPr algn="ctr">
              <a:lnSpc>
                <a:spcPts val="273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916681" y="2891896"/>
            <a:ext cx="62842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Input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75022" y="5076825"/>
            <a:ext cx="62842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Output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75022" y="5905500"/>
            <a:ext cx="6284278" cy="242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954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Text: 'yellowish_skin, fatigue, vomiting, fever' -&gt; Predicted top 5 labels:</a:t>
            </a:r>
          </a:p>
          <a:p>
            <a:pPr algn="ctr">
              <a:lnSpc>
                <a:spcPts val="2736"/>
              </a:lnSpc>
            </a:pPr>
            <a:r>
              <a:rPr lang="en-US" sz="1954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jaundice (Probability: 4.87)</a:t>
            </a:r>
          </a:p>
          <a:p>
            <a:pPr algn="ctr">
              <a:lnSpc>
                <a:spcPts val="2736"/>
              </a:lnSpc>
            </a:pPr>
            <a:r>
              <a:rPr lang="en-US" sz="1954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hepatitis b (Probability: 4.55)</a:t>
            </a:r>
          </a:p>
          <a:p>
            <a:pPr algn="ctr">
              <a:lnSpc>
                <a:spcPts val="2736"/>
              </a:lnSpc>
            </a:pPr>
            <a:r>
              <a:rPr lang="en-US" sz="1954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hepatitis c (Probability: 4.44)</a:t>
            </a:r>
          </a:p>
          <a:p>
            <a:pPr algn="ctr">
              <a:lnSpc>
                <a:spcPts val="2736"/>
              </a:lnSpc>
            </a:pPr>
            <a:r>
              <a:rPr lang="en-US" sz="1954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impetigo (Probability: 4.24)</a:t>
            </a:r>
          </a:p>
          <a:p>
            <a:pPr algn="ctr">
              <a:lnSpc>
                <a:spcPts val="2736"/>
              </a:lnSpc>
              <a:spcBef>
                <a:spcPct val="0"/>
              </a:spcBef>
            </a:pPr>
            <a:r>
              <a:rPr lang="en-US" sz="1954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tuberculosis (Probability: 4.01)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9522" y="-3177811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86413" y="1028700"/>
            <a:ext cx="14181290" cy="10545723"/>
          </a:xfrm>
          <a:custGeom>
            <a:avLst/>
            <a:gdLst/>
            <a:ahLst/>
            <a:cxnLst/>
            <a:rect r="r" b="b" t="t" l="l"/>
            <a:pathLst>
              <a:path h="10545723" w="14181290">
                <a:moveTo>
                  <a:pt x="14181289" y="0"/>
                </a:moveTo>
                <a:lnTo>
                  <a:pt x="0" y="0"/>
                </a:lnTo>
                <a:lnTo>
                  <a:pt x="0" y="10545723"/>
                </a:lnTo>
                <a:lnTo>
                  <a:pt x="14181289" y="10545723"/>
                </a:lnTo>
                <a:lnTo>
                  <a:pt x="141812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38232">
            <a:off x="16953572" y="4333798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8"/>
                </a:lnTo>
                <a:lnTo>
                  <a:pt x="0" y="2131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42403" y="1709673"/>
            <a:ext cx="14003194" cy="6867653"/>
            <a:chOff x="0" y="0"/>
            <a:chExt cx="3688084" cy="18087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8084" cy="1808765"/>
            </a:xfrm>
            <a:custGeom>
              <a:avLst/>
              <a:gdLst/>
              <a:ahLst/>
              <a:cxnLst/>
              <a:rect r="r" b="b" t="t" l="l"/>
              <a:pathLst>
                <a:path h="1808765" w="3688084">
                  <a:moveTo>
                    <a:pt x="28196" y="0"/>
                  </a:moveTo>
                  <a:lnTo>
                    <a:pt x="3659888" y="0"/>
                  </a:lnTo>
                  <a:cubicBezTo>
                    <a:pt x="3667366" y="0"/>
                    <a:pt x="3674538" y="2971"/>
                    <a:pt x="3679826" y="8258"/>
                  </a:cubicBezTo>
                  <a:cubicBezTo>
                    <a:pt x="3685113" y="13546"/>
                    <a:pt x="3688084" y="20718"/>
                    <a:pt x="3688084" y="28196"/>
                  </a:cubicBezTo>
                  <a:lnTo>
                    <a:pt x="3688084" y="1780568"/>
                  </a:lnTo>
                  <a:cubicBezTo>
                    <a:pt x="3688084" y="1788046"/>
                    <a:pt x="3685113" y="1795218"/>
                    <a:pt x="3679826" y="1800506"/>
                  </a:cubicBezTo>
                  <a:cubicBezTo>
                    <a:pt x="3674538" y="1805794"/>
                    <a:pt x="3667366" y="1808765"/>
                    <a:pt x="3659888" y="1808765"/>
                  </a:cubicBezTo>
                  <a:lnTo>
                    <a:pt x="28196" y="1808765"/>
                  </a:lnTo>
                  <a:cubicBezTo>
                    <a:pt x="20718" y="1808765"/>
                    <a:pt x="13546" y="1805794"/>
                    <a:pt x="8258" y="1800506"/>
                  </a:cubicBezTo>
                  <a:cubicBezTo>
                    <a:pt x="2971" y="1795218"/>
                    <a:pt x="0" y="1788046"/>
                    <a:pt x="0" y="1780568"/>
                  </a:cubicBezTo>
                  <a:lnTo>
                    <a:pt x="0" y="28196"/>
                  </a:lnTo>
                  <a:cubicBezTo>
                    <a:pt x="0" y="20718"/>
                    <a:pt x="2971" y="13546"/>
                    <a:pt x="8258" y="8258"/>
                  </a:cubicBezTo>
                  <a:cubicBezTo>
                    <a:pt x="13546" y="2971"/>
                    <a:pt x="20718" y="0"/>
                    <a:pt x="281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88084" cy="1846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995101">
            <a:off x="-498665" y="2795488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9"/>
                </a:lnTo>
                <a:lnTo>
                  <a:pt x="0" y="213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97922" y="2198235"/>
            <a:ext cx="10535172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Test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706797" y="4942410"/>
            <a:ext cx="1744254" cy="858385"/>
          </a:xfrm>
          <a:custGeom>
            <a:avLst/>
            <a:gdLst/>
            <a:ahLst/>
            <a:cxnLst/>
            <a:rect r="r" b="b" t="t" l="l"/>
            <a:pathLst>
              <a:path h="858385" w="1744254">
                <a:moveTo>
                  <a:pt x="0" y="0"/>
                </a:moveTo>
                <a:lnTo>
                  <a:pt x="1744253" y="0"/>
                </a:lnTo>
                <a:lnTo>
                  <a:pt x="1744253" y="858386"/>
                </a:lnTo>
                <a:lnTo>
                  <a:pt x="0" y="858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93066" y="3623082"/>
            <a:ext cx="5502997" cy="43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7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“황달, 피로, 구토, 발열”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93066" y="2698692"/>
            <a:ext cx="5502997" cy="43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7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Input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1160" y="2698692"/>
            <a:ext cx="5502997" cy="43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7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Output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71160" y="3623082"/>
            <a:ext cx="5502997" cy="43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7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”황달, B형간염“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60380" y="4470588"/>
            <a:ext cx="5168368" cy="90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7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“기운이 없고 예전에 즐겼던 일들에 흥미를 잃었어요”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71160" y="4665745"/>
            <a:ext cx="5502997" cy="43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7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“당뇨, 약물 부작용”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93066" y="5788438"/>
            <a:ext cx="5502997" cy="43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7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“기침이 계속되고 숨쉬기 어려워요"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71160" y="5788438"/>
            <a:ext cx="5502997" cy="43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7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“천식, 알러지, 감기”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18916" y="6648727"/>
            <a:ext cx="5577147" cy="115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9"/>
              </a:lnSpc>
              <a:spcBef>
                <a:spcPct val="0"/>
              </a:spcBef>
            </a:pPr>
            <a:r>
              <a:rPr lang="en-US" sz="1663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"저는 지속적인 호흡 곤란을 겪고 있으며, 가끔씩 발생하는 심계항진과 전신 불쾌감도 함께 느끼고 있습니다. 또한, 기립성 저혈압과 만성 피로 증상도 나타나고 있으며, 이러한 증상들이 제 상태를 악화시키는 것 같습니다."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71160" y="6914449"/>
            <a:ext cx="5502997" cy="43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7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“천식, 저혈당증”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ech Pattern Fading Dots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Transparent Liquid Blob Frame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4350" y="4546722"/>
            <a:ext cx="5453469" cy="1076557"/>
            <a:chOff x="0" y="0"/>
            <a:chExt cx="1279237" cy="252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237" cy="252531"/>
            </a:xfrm>
            <a:custGeom>
              <a:avLst/>
              <a:gdLst/>
              <a:ahLst/>
              <a:cxnLst/>
              <a:rect r="r" b="b" t="t" l="l"/>
              <a:pathLst>
                <a:path h="252531" w="1279237">
                  <a:moveTo>
                    <a:pt x="80919" y="0"/>
                  </a:moveTo>
                  <a:lnTo>
                    <a:pt x="1198318" y="0"/>
                  </a:lnTo>
                  <a:cubicBezTo>
                    <a:pt x="1243008" y="0"/>
                    <a:pt x="1279237" y="36229"/>
                    <a:pt x="1279237" y="80919"/>
                  </a:cubicBezTo>
                  <a:lnTo>
                    <a:pt x="1279237" y="171612"/>
                  </a:lnTo>
                  <a:cubicBezTo>
                    <a:pt x="1279237" y="193073"/>
                    <a:pt x="1270712" y="213655"/>
                    <a:pt x="1255536" y="228831"/>
                  </a:cubicBezTo>
                  <a:cubicBezTo>
                    <a:pt x="1240361" y="244006"/>
                    <a:pt x="1219779" y="252531"/>
                    <a:pt x="1198318" y="252531"/>
                  </a:cubicBezTo>
                  <a:lnTo>
                    <a:pt x="80919" y="252531"/>
                  </a:lnTo>
                  <a:cubicBezTo>
                    <a:pt x="36229" y="252531"/>
                    <a:pt x="0" y="216303"/>
                    <a:pt x="0" y="171612"/>
                  </a:cubicBezTo>
                  <a:lnTo>
                    <a:pt x="0" y="80919"/>
                  </a:lnTo>
                  <a:cubicBezTo>
                    <a:pt x="0" y="36229"/>
                    <a:pt x="36229" y="0"/>
                    <a:pt x="809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80000"/>
                  </a:srgbClr>
                </a:gs>
                <a:gs pos="100000">
                  <a:srgbClr val="3F9FAF">
                    <a:alpha val="8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79237" cy="319206"/>
            </a:xfrm>
            <a:prstGeom prst="rect">
              <a:avLst/>
            </a:prstGeom>
          </p:spPr>
          <p:txBody>
            <a:bodyPr anchor="ctr" rtlCol="false" tIns="57037" lIns="57037" bIns="57037" rIns="57037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A5666">
                      <a:alpha val="80000"/>
                    </a:srgbClr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필요성 및 목표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07748" y="4546722"/>
            <a:ext cx="5453469" cy="1076557"/>
            <a:chOff x="0" y="0"/>
            <a:chExt cx="1279237" cy="252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9237" cy="252531"/>
            </a:xfrm>
            <a:custGeom>
              <a:avLst/>
              <a:gdLst/>
              <a:ahLst/>
              <a:cxnLst/>
              <a:rect r="r" b="b" t="t" l="l"/>
              <a:pathLst>
                <a:path h="252531" w="1279237">
                  <a:moveTo>
                    <a:pt x="80919" y="0"/>
                  </a:moveTo>
                  <a:lnTo>
                    <a:pt x="1198318" y="0"/>
                  </a:lnTo>
                  <a:cubicBezTo>
                    <a:pt x="1243008" y="0"/>
                    <a:pt x="1279237" y="36229"/>
                    <a:pt x="1279237" y="80919"/>
                  </a:cubicBezTo>
                  <a:lnTo>
                    <a:pt x="1279237" y="171612"/>
                  </a:lnTo>
                  <a:cubicBezTo>
                    <a:pt x="1279237" y="193073"/>
                    <a:pt x="1270712" y="213655"/>
                    <a:pt x="1255536" y="228831"/>
                  </a:cubicBezTo>
                  <a:cubicBezTo>
                    <a:pt x="1240361" y="244006"/>
                    <a:pt x="1219779" y="252531"/>
                    <a:pt x="1198318" y="252531"/>
                  </a:cubicBezTo>
                  <a:lnTo>
                    <a:pt x="80919" y="252531"/>
                  </a:lnTo>
                  <a:cubicBezTo>
                    <a:pt x="36229" y="252531"/>
                    <a:pt x="0" y="216303"/>
                    <a:pt x="0" y="171612"/>
                  </a:cubicBezTo>
                  <a:lnTo>
                    <a:pt x="0" y="80919"/>
                  </a:lnTo>
                  <a:cubicBezTo>
                    <a:pt x="0" y="36229"/>
                    <a:pt x="36229" y="0"/>
                    <a:pt x="809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80000"/>
                  </a:srgbClr>
                </a:gs>
                <a:gs pos="100000">
                  <a:srgbClr val="3F9FAF">
                    <a:alpha val="8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79237" cy="319206"/>
            </a:xfrm>
            <a:prstGeom prst="rect">
              <a:avLst/>
            </a:prstGeom>
          </p:spPr>
          <p:txBody>
            <a:bodyPr anchor="ctr" rtlCol="false" tIns="57037" lIns="57037" bIns="57037" rIns="57037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A5666">
                      <a:alpha val="80000"/>
                    </a:srgbClr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데이터셋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01146" y="4546722"/>
            <a:ext cx="5453469" cy="1076557"/>
            <a:chOff x="0" y="0"/>
            <a:chExt cx="1279237" cy="2525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9237" cy="252531"/>
            </a:xfrm>
            <a:custGeom>
              <a:avLst/>
              <a:gdLst/>
              <a:ahLst/>
              <a:cxnLst/>
              <a:rect r="r" b="b" t="t" l="l"/>
              <a:pathLst>
                <a:path h="252531" w="1279237">
                  <a:moveTo>
                    <a:pt x="80919" y="0"/>
                  </a:moveTo>
                  <a:lnTo>
                    <a:pt x="1198318" y="0"/>
                  </a:lnTo>
                  <a:cubicBezTo>
                    <a:pt x="1243008" y="0"/>
                    <a:pt x="1279237" y="36229"/>
                    <a:pt x="1279237" y="80919"/>
                  </a:cubicBezTo>
                  <a:lnTo>
                    <a:pt x="1279237" y="171612"/>
                  </a:lnTo>
                  <a:cubicBezTo>
                    <a:pt x="1279237" y="193073"/>
                    <a:pt x="1270712" y="213655"/>
                    <a:pt x="1255536" y="228831"/>
                  </a:cubicBezTo>
                  <a:cubicBezTo>
                    <a:pt x="1240361" y="244006"/>
                    <a:pt x="1219779" y="252531"/>
                    <a:pt x="1198318" y="252531"/>
                  </a:cubicBezTo>
                  <a:lnTo>
                    <a:pt x="80919" y="252531"/>
                  </a:lnTo>
                  <a:cubicBezTo>
                    <a:pt x="36229" y="252531"/>
                    <a:pt x="0" y="216303"/>
                    <a:pt x="0" y="171612"/>
                  </a:cubicBezTo>
                  <a:lnTo>
                    <a:pt x="0" y="80919"/>
                  </a:lnTo>
                  <a:cubicBezTo>
                    <a:pt x="0" y="36229"/>
                    <a:pt x="36229" y="0"/>
                    <a:pt x="809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80000"/>
                  </a:srgbClr>
                </a:gs>
                <a:gs pos="100000">
                  <a:srgbClr val="3F9FAF">
                    <a:alpha val="8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79237" cy="319206"/>
            </a:xfrm>
            <a:prstGeom prst="rect">
              <a:avLst/>
            </a:prstGeom>
          </p:spPr>
          <p:txBody>
            <a:bodyPr anchor="ctr" rtlCol="false" tIns="57037" lIns="57037" bIns="57037" rIns="57037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A5666">
                      <a:alpha val="80000"/>
                    </a:srgbClr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모델 선정 및 구조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4350" y="7387871"/>
            <a:ext cx="5453469" cy="1076557"/>
            <a:chOff x="0" y="0"/>
            <a:chExt cx="1279237" cy="2525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9237" cy="252531"/>
            </a:xfrm>
            <a:custGeom>
              <a:avLst/>
              <a:gdLst/>
              <a:ahLst/>
              <a:cxnLst/>
              <a:rect r="r" b="b" t="t" l="l"/>
              <a:pathLst>
                <a:path h="252531" w="1279237">
                  <a:moveTo>
                    <a:pt x="80919" y="0"/>
                  </a:moveTo>
                  <a:lnTo>
                    <a:pt x="1198318" y="0"/>
                  </a:lnTo>
                  <a:cubicBezTo>
                    <a:pt x="1243008" y="0"/>
                    <a:pt x="1279237" y="36229"/>
                    <a:pt x="1279237" y="80919"/>
                  </a:cubicBezTo>
                  <a:lnTo>
                    <a:pt x="1279237" y="171612"/>
                  </a:lnTo>
                  <a:cubicBezTo>
                    <a:pt x="1279237" y="193073"/>
                    <a:pt x="1270712" y="213655"/>
                    <a:pt x="1255536" y="228831"/>
                  </a:cubicBezTo>
                  <a:cubicBezTo>
                    <a:pt x="1240361" y="244006"/>
                    <a:pt x="1219779" y="252531"/>
                    <a:pt x="1198318" y="252531"/>
                  </a:cubicBezTo>
                  <a:lnTo>
                    <a:pt x="80919" y="252531"/>
                  </a:lnTo>
                  <a:cubicBezTo>
                    <a:pt x="36229" y="252531"/>
                    <a:pt x="0" y="216303"/>
                    <a:pt x="0" y="171612"/>
                  </a:cubicBezTo>
                  <a:lnTo>
                    <a:pt x="0" y="80919"/>
                  </a:lnTo>
                  <a:cubicBezTo>
                    <a:pt x="0" y="36229"/>
                    <a:pt x="36229" y="0"/>
                    <a:pt x="809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80000"/>
                  </a:srgbClr>
                </a:gs>
                <a:gs pos="100000">
                  <a:srgbClr val="3F9FAF">
                    <a:alpha val="8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279237" cy="319206"/>
            </a:xfrm>
            <a:prstGeom prst="rect">
              <a:avLst/>
            </a:prstGeom>
          </p:spPr>
          <p:txBody>
            <a:bodyPr anchor="ctr" rtlCol="false" tIns="57037" lIns="57037" bIns="57037" rIns="57037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A5666">
                      <a:alpha val="80000"/>
                    </a:srgbClr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학습 및 검증 과정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07748" y="7387871"/>
            <a:ext cx="5453469" cy="1076557"/>
            <a:chOff x="0" y="0"/>
            <a:chExt cx="1279237" cy="2525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9237" cy="252531"/>
            </a:xfrm>
            <a:custGeom>
              <a:avLst/>
              <a:gdLst/>
              <a:ahLst/>
              <a:cxnLst/>
              <a:rect r="r" b="b" t="t" l="l"/>
              <a:pathLst>
                <a:path h="252531" w="1279237">
                  <a:moveTo>
                    <a:pt x="80919" y="0"/>
                  </a:moveTo>
                  <a:lnTo>
                    <a:pt x="1198318" y="0"/>
                  </a:lnTo>
                  <a:cubicBezTo>
                    <a:pt x="1243008" y="0"/>
                    <a:pt x="1279237" y="36229"/>
                    <a:pt x="1279237" y="80919"/>
                  </a:cubicBezTo>
                  <a:lnTo>
                    <a:pt x="1279237" y="171612"/>
                  </a:lnTo>
                  <a:cubicBezTo>
                    <a:pt x="1279237" y="193073"/>
                    <a:pt x="1270712" y="213655"/>
                    <a:pt x="1255536" y="228831"/>
                  </a:cubicBezTo>
                  <a:cubicBezTo>
                    <a:pt x="1240361" y="244006"/>
                    <a:pt x="1219779" y="252531"/>
                    <a:pt x="1198318" y="252531"/>
                  </a:cubicBezTo>
                  <a:lnTo>
                    <a:pt x="80919" y="252531"/>
                  </a:lnTo>
                  <a:cubicBezTo>
                    <a:pt x="36229" y="252531"/>
                    <a:pt x="0" y="216303"/>
                    <a:pt x="0" y="171612"/>
                  </a:cubicBezTo>
                  <a:lnTo>
                    <a:pt x="0" y="80919"/>
                  </a:lnTo>
                  <a:cubicBezTo>
                    <a:pt x="0" y="36229"/>
                    <a:pt x="36229" y="0"/>
                    <a:pt x="809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80000"/>
                  </a:srgbClr>
                </a:gs>
                <a:gs pos="100000">
                  <a:srgbClr val="3F9FAF">
                    <a:alpha val="8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279237" cy="319206"/>
            </a:xfrm>
            <a:prstGeom prst="rect">
              <a:avLst/>
            </a:prstGeom>
          </p:spPr>
          <p:txBody>
            <a:bodyPr anchor="ctr" rtlCol="false" tIns="57037" lIns="57037" bIns="57037" rIns="57037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A5666">
                      <a:alpha val="80000"/>
                    </a:srgbClr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테스트 결과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20181" y="7387871"/>
            <a:ext cx="5453469" cy="1076557"/>
            <a:chOff x="0" y="0"/>
            <a:chExt cx="1279237" cy="2525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9237" cy="252531"/>
            </a:xfrm>
            <a:custGeom>
              <a:avLst/>
              <a:gdLst/>
              <a:ahLst/>
              <a:cxnLst/>
              <a:rect r="r" b="b" t="t" l="l"/>
              <a:pathLst>
                <a:path h="252531" w="1279237">
                  <a:moveTo>
                    <a:pt x="80919" y="0"/>
                  </a:moveTo>
                  <a:lnTo>
                    <a:pt x="1198318" y="0"/>
                  </a:lnTo>
                  <a:cubicBezTo>
                    <a:pt x="1243008" y="0"/>
                    <a:pt x="1279237" y="36229"/>
                    <a:pt x="1279237" y="80919"/>
                  </a:cubicBezTo>
                  <a:lnTo>
                    <a:pt x="1279237" y="171612"/>
                  </a:lnTo>
                  <a:cubicBezTo>
                    <a:pt x="1279237" y="193073"/>
                    <a:pt x="1270712" y="213655"/>
                    <a:pt x="1255536" y="228831"/>
                  </a:cubicBezTo>
                  <a:cubicBezTo>
                    <a:pt x="1240361" y="244006"/>
                    <a:pt x="1219779" y="252531"/>
                    <a:pt x="1198318" y="252531"/>
                  </a:cubicBezTo>
                  <a:lnTo>
                    <a:pt x="80919" y="252531"/>
                  </a:lnTo>
                  <a:cubicBezTo>
                    <a:pt x="36229" y="252531"/>
                    <a:pt x="0" y="216303"/>
                    <a:pt x="0" y="171612"/>
                  </a:cubicBezTo>
                  <a:lnTo>
                    <a:pt x="0" y="80919"/>
                  </a:lnTo>
                  <a:cubicBezTo>
                    <a:pt x="0" y="36229"/>
                    <a:pt x="36229" y="0"/>
                    <a:pt x="809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80000"/>
                  </a:srgbClr>
                </a:gs>
                <a:gs pos="100000">
                  <a:srgbClr val="3F9FAF">
                    <a:alpha val="8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279237" cy="319206"/>
            </a:xfrm>
            <a:prstGeom prst="rect">
              <a:avLst/>
            </a:prstGeom>
          </p:spPr>
          <p:txBody>
            <a:bodyPr anchor="ctr" rtlCol="false" tIns="57037" lIns="57037" bIns="57037" rIns="57037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A5666">
                      <a:alpha val="80000"/>
                    </a:srgbClr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실제 활용 가능성 및 서비스화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821710" y="1909261"/>
            <a:ext cx="12625545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99"/>
              </a:lnSpc>
            </a:pPr>
            <a:r>
              <a:rPr lang="en-US" sz="8499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9522" y="-3177811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86413" y="1028700"/>
            <a:ext cx="14181290" cy="10545723"/>
          </a:xfrm>
          <a:custGeom>
            <a:avLst/>
            <a:gdLst/>
            <a:ahLst/>
            <a:cxnLst/>
            <a:rect r="r" b="b" t="t" l="l"/>
            <a:pathLst>
              <a:path h="10545723" w="14181290">
                <a:moveTo>
                  <a:pt x="14181289" y="0"/>
                </a:moveTo>
                <a:lnTo>
                  <a:pt x="0" y="0"/>
                </a:lnTo>
                <a:lnTo>
                  <a:pt x="0" y="10545723"/>
                </a:lnTo>
                <a:lnTo>
                  <a:pt x="14181289" y="10545723"/>
                </a:lnTo>
                <a:lnTo>
                  <a:pt x="141812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38232">
            <a:off x="16953572" y="3933609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9"/>
                </a:lnTo>
                <a:lnTo>
                  <a:pt x="0" y="213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42403" y="1709673"/>
            <a:ext cx="14003194" cy="6867653"/>
            <a:chOff x="0" y="0"/>
            <a:chExt cx="3688084" cy="18087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8084" cy="1808765"/>
            </a:xfrm>
            <a:custGeom>
              <a:avLst/>
              <a:gdLst/>
              <a:ahLst/>
              <a:cxnLst/>
              <a:rect r="r" b="b" t="t" l="l"/>
              <a:pathLst>
                <a:path h="1808765" w="3688084">
                  <a:moveTo>
                    <a:pt x="28196" y="0"/>
                  </a:moveTo>
                  <a:lnTo>
                    <a:pt x="3659888" y="0"/>
                  </a:lnTo>
                  <a:cubicBezTo>
                    <a:pt x="3667366" y="0"/>
                    <a:pt x="3674538" y="2971"/>
                    <a:pt x="3679826" y="8258"/>
                  </a:cubicBezTo>
                  <a:cubicBezTo>
                    <a:pt x="3685113" y="13546"/>
                    <a:pt x="3688084" y="20718"/>
                    <a:pt x="3688084" y="28196"/>
                  </a:cubicBezTo>
                  <a:lnTo>
                    <a:pt x="3688084" y="1780568"/>
                  </a:lnTo>
                  <a:cubicBezTo>
                    <a:pt x="3688084" y="1788046"/>
                    <a:pt x="3685113" y="1795218"/>
                    <a:pt x="3679826" y="1800506"/>
                  </a:cubicBezTo>
                  <a:cubicBezTo>
                    <a:pt x="3674538" y="1805794"/>
                    <a:pt x="3667366" y="1808765"/>
                    <a:pt x="3659888" y="1808765"/>
                  </a:cubicBezTo>
                  <a:lnTo>
                    <a:pt x="28196" y="1808765"/>
                  </a:lnTo>
                  <a:cubicBezTo>
                    <a:pt x="20718" y="1808765"/>
                    <a:pt x="13546" y="1805794"/>
                    <a:pt x="8258" y="1800506"/>
                  </a:cubicBezTo>
                  <a:cubicBezTo>
                    <a:pt x="2971" y="1795218"/>
                    <a:pt x="0" y="1788046"/>
                    <a:pt x="0" y="1780568"/>
                  </a:cubicBezTo>
                  <a:lnTo>
                    <a:pt x="0" y="28196"/>
                  </a:lnTo>
                  <a:cubicBezTo>
                    <a:pt x="0" y="20718"/>
                    <a:pt x="2971" y="13546"/>
                    <a:pt x="8258" y="8258"/>
                  </a:cubicBezTo>
                  <a:cubicBezTo>
                    <a:pt x="13546" y="2971"/>
                    <a:pt x="20718" y="0"/>
                    <a:pt x="281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88084" cy="1846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995101">
            <a:off x="385627" y="2730735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9"/>
                </a:lnTo>
                <a:lnTo>
                  <a:pt x="0" y="213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00276" y="5040765"/>
            <a:ext cx="2392326" cy="2057400"/>
          </a:xfrm>
          <a:custGeom>
            <a:avLst/>
            <a:gdLst/>
            <a:ahLst/>
            <a:cxnLst/>
            <a:rect r="r" b="b" t="t" l="l"/>
            <a:pathLst>
              <a:path h="2057400" w="2392326">
                <a:moveTo>
                  <a:pt x="0" y="0"/>
                </a:moveTo>
                <a:lnTo>
                  <a:pt x="2392326" y="0"/>
                </a:lnTo>
                <a:lnTo>
                  <a:pt x="23923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11403" y="4968757"/>
            <a:ext cx="2615073" cy="2201416"/>
          </a:xfrm>
          <a:custGeom>
            <a:avLst/>
            <a:gdLst/>
            <a:ahLst/>
            <a:cxnLst/>
            <a:rect r="r" b="b" t="t" l="l"/>
            <a:pathLst>
              <a:path h="2201416" w="2615073">
                <a:moveTo>
                  <a:pt x="0" y="0"/>
                </a:moveTo>
                <a:lnTo>
                  <a:pt x="2615074" y="0"/>
                </a:lnTo>
                <a:lnTo>
                  <a:pt x="2615074" y="2201416"/>
                </a:lnTo>
                <a:lnTo>
                  <a:pt x="0" y="2201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97922" y="2198235"/>
            <a:ext cx="10535172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The Need for Symptom-based</a:t>
            </a:r>
          </a:p>
          <a:p>
            <a:pPr algn="ctr" marL="0" indent="0" lvl="0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Disease Prediction Models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57068" y="7479165"/>
            <a:ext cx="52239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비대면 의료 서비스의 확산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12199" y="7479165"/>
            <a:ext cx="52239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2. 자기관리 트렌드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7615" y="-2177288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6"/>
                </a:lnTo>
                <a:lnTo>
                  <a:pt x="0" y="641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94556" y="913387"/>
            <a:ext cx="3136166" cy="3601338"/>
          </a:xfrm>
          <a:custGeom>
            <a:avLst/>
            <a:gdLst/>
            <a:ahLst/>
            <a:cxnLst/>
            <a:rect r="r" b="b" t="t" l="l"/>
            <a:pathLst>
              <a:path h="3601338" w="3136166">
                <a:moveTo>
                  <a:pt x="0" y="0"/>
                </a:moveTo>
                <a:lnTo>
                  <a:pt x="3136166" y="0"/>
                </a:lnTo>
                <a:lnTo>
                  <a:pt x="3136166" y="3601339"/>
                </a:lnTo>
                <a:lnTo>
                  <a:pt x="0" y="3601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400265">
            <a:off x="13838920" y="6032411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7"/>
                </a:lnTo>
                <a:lnTo>
                  <a:pt x="0" y="641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22951" y="6886566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3124" y="2502658"/>
            <a:ext cx="6191825" cy="2198098"/>
          </a:xfrm>
          <a:custGeom>
            <a:avLst/>
            <a:gdLst/>
            <a:ahLst/>
            <a:cxnLst/>
            <a:rect r="r" b="b" t="t" l="l"/>
            <a:pathLst>
              <a:path h="2198098" w="6191825">
                <a:moveTo>
                  <a:pt x="0" y="0"/>
                </a:moveTo>
                <a:lnTo>
                  <a:pt x="6191825" y="0"/>
                </a:lnTo>
                <a:lnTo>
                  <a:pt x="6191825" y="2198098"/>
                </a:lnTo>
                <a:lnTo>
                  <a:pt x="0" y="2198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172516" y="4085006"/>
            <a:ext cx="12962001" cy="4700965"/>
            <a:chOff x="0" y="0"/>
            <a:chExt cx="17282668" cy="626795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7282668" cy="6267953"/>
              <a:chOff x="0" y="0"/>
              <a:chExt cx="2922854" cy="10600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922854" cy="1060040"/>
              </a:xfrm>
              <a:custGeom>
                <a:avLst/>
                <a:gdLst/>
                <a:ahLst/>
                <a:cxnLst/>
                <a:rect r="r" b="b" t="t" l="l"/>
                <a:pathLst>
                  <a:path h="1060040" w="2922854">
                    <a:moveTo>
                      <a:pt x="35578" y="0"/>
                    </a:moveTo>
                    <a:lnTo>
                      <a:pt x="2887276" y="0"/>
                    </a:lnTo>
                    <a:cubicBezTo>
                      <a:pt x="2906925" y="0"/>
                      <a:pt x="2922854" y="15929"/>
                      <a:pt x="2922854" y="35578"/>
                    </a:cubicBezTo>
                    <a:lnTo>
                      <a:pt x="2922854" y="1024461"/>
                    </a:lnTo>
                    <a:cubicBezTo>
                      <a:pt x="2922854" y="1044111"/>
                      <a:pt x="2906925" y="1060040"/>
                      <a:pt x="2887276" y="1060040"/>
                    </a:cubicBezTo>
                    <a:lnTo>
                      <a:pt x="35578" y="1060040"/>
                    </a:lnTo>
                    <a:cubicBezTo>
                      <a:pt x="15929" y="1060040"/>
                      <a:pt x="0" y="1044111"/>
                      <a:pt x="0" y="1024461"/>
                    </a:cubicBezTo>
                    <a:lnTo>
                      <a:pt x="0" y="35578"/>
                    </a:lnTo>
                    <a:cubicBezTo>
                      <a:pt x="0" y="15929"/>
                      <a:pt x="15929" y="0"/>
                      <a:pt x="3557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8FBFF">
                      <a:alpha val="100000"/>
                    </a:srgbClr>
                  </a:gs>
                  <a:gs pos="100000">
                    <a:srgbClr val="3F9FA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922854" cy="10981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55047" y="869949"/>
              <a:ext cx="16800521" cy="5142816"/>
            </a:xfrm>
            <a:custGeom>
              <a:avLst/>
              <a:gdLst/>
              <a:ahLst/>
              <a:cxnLst/>
              <a:rect r="r" b="b" t="t" l="l"/>
              <a:pathLst>
                <a:path h="5142816" w="16800521">
                  <a:moveTo>
                    <a:pt x="0" y="0"/>
                  </a:moveTo>
                  <a:lnTo>
                    <a:pt x="16800521" y="0"/>
                  </a:lnTo>
                  <a:lnTo>
                    <a:pt x="16800521" y="5142816"/>
                  </a:lnTo>
                  <a:lnTo>
                    <a:pt x="0" y="514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7335" r="0" b="-114208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55047" y="151356"/>
              <a:ext cx="7675510" cy="507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0"/>
                </a:lnSpc>
                <a:spcBef>
                  <a:spcPct val="0"/>
                </a:spcBef>
              </a:pPr>
              <a:r>
                <a:rPr lang="en-US" sz="2335">
                  <a:solidFill>
                    <a:srgbClr val="1A5666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text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695683" y="151356"/>
              <a:ext cx="3679775" cy="50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0"/>
                </a:lnSpc>
                <a:spcBef>
                  <a:spcPct val="0"/>
                </a:spcBef>
              </a:pPr>
              <a:r>
                <a:rPr lang="en-US" sz="2336">
                  <a:solidFill>
                    <a:srgbClr val="1A5666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symptoms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602893" y="151355"/>
              <a:ext cx="3679775" cy="507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0"/>
                </a:lnSpc>
                <a:spcBef>
                  <a:spcPct val="0"/>
                </a:spcBef>
              </a:pPr>
              <a:r>
                <a:rPr lang="en-US" sz="2335">
                  <a:solidFill>
                    <a:srgbClr val="1A5666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disease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97978" y="885825"/>
            <a:ext cx="12492044" cy="128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4"/>
              </a:lnSpc>
              <a:spcBef>
                <a:spcPct val="0"/>
              </a:spcBef>
            </a:pPr>
            <a:r>
              <a:rPr lang="en-US" sz="7546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66880" y="-1177457"/>
            <a:ext cx="11333728" cy="13434375"/>
          </a:xfrm>
          <a:custGeom>
            <a:avLst/>
            <a:gdLst/>
            <a:ahLst/>
            <a:cxnLst/>
            <a:rect r="r" b="b" t="t" l="l"/>
            <a:pathLst>
              <a:path h="13434375" w="11333728">
                <a:moveTo>
                  <a:pt x="0" y="0"/>
                </a:moveTo>
                <a:lnTo>
                  <a:pt x="11333727" y="0"/>
                </a:lnTo>
                <a:lnTo>
                  <a:pt x="11333727" y="13434375"/>
                </a:lnTo>
                <a:lnTo>
                  <a:pt x="0" y="1343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05600" y="1164522"/>
            <a:ext cx="10350416" cy="8362084"/>
            <a:chOff x="0" y="0"/>
            <a:chExt cx="2726036" cy="22023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26036" cy="2202360"/>
            </a:xfrm>
            <a:custGeom>
              <a:avLst/>
              <a:gdLst/>
              <a:ahLst/>
              <a:cxnLst/>
              <a:rect r="r" b="b" t="t" l="l"/>
              <a:pathLst>
                <a:path h="2202360" w="2726036">
                  <a:moveTo>
                    <a:pt x="38147" y="0"/>
                  </a:moveTo>
                  <a:lnTo>
                    <a:pt x="2687888" y="0"/>
                  </a:lnTo>
                  <a:cubicBezTo>
                    <a:pt x="2708957" y="0"/>
                    <a:pt x="2726036" y="17079"/>
                    <a:pt x="2726036" y="38147"/>
                  </a:cubicBezTo>
                  <a:lnTo>
                    <a:pt x="2726036" y="2164212"/>
                  </a:lnTo>
                  <a:cubicBezTo>
                    <a:pt x="2726036" y="2185281"/>
                    <a:pt x="2708957" y="2202360"/>
                    <a:pt x="2687888" y="2202360"/>
                  </a:cubicBezTo>
                  <a:lnTo>
                    <a:pt x="38147" y="2202360"/>
                  </a:lnTo>
                  <a:cubicBezTo>
                    <a:pt x="17079" y="2202360"/>
                    <a:pt x="0" y="2185281"/>
                    <a:pt x="0" y="2164212"/>
                  </a:cubicBezTo>
                  <a:lnTo>
                    <a:pt x="0" y="38147"/>
                  </a:lnTo>
                  <a:cubicBezTo>
                    <a:pt x="0" y="17079"/>
                    <a:pt x="17079" y="0"/>
                    <a:pt x="381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26036" cy="224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880075">
            <a:off x="13976623" y="-2004905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3969" y="1982479"/>
            <a:ext cx="5990763" cy="3557251"/>
          </a:xfrm>
          <a:custGeom>
            <a:avLst/>
            <a:gdLst/>
            <a:ahLst/>
            <a:cxnLst/>
            <a:rect r="r" b="b" t="t" l="l"/>
            <a:pathLst>
              <a:path h="3557251" w="5990763">
                <a:moveTo>
                  <a:pt x="0" y="0"/>
                </a:moveTo>
                <a:lnTo>
                  <a:pt x="5990764" y="0"/>
                </a:lnTo>
                <a:lnTo>
                  <a:pt x="5990764" y="3557251"/>
                </a:lnTo>
                <a:lnTo>
                  <a:pt x="0" y="3557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700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1854" y="5345563"/>
            <a:ext cx="4034660" cy="3626151"/>
          </a:xfrm>
          <a:custGeom>
            <a:avLst/>
            <a:gdLst/>
            <a:ahLst/>
            <a:cxnLst/>
            <a:rect r="r" b="b" t="t" l="l"/>
            <a:pathLst>
              <a:path h="3626151" w="4034660">
                <a:moveTo>
                  <a:pt x="0" y="0"/>
                </a:moveTo>
                <a:lnTo>
                  <a:pt x="4034660" y="0"/>
                </a:lnTo>
                <a:lnTo>
                  <a:pt x="4034660" y="3626151"/>
                </a:lnTo>
                <a:lnTo>
                  <a:pt x="0" y="3626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37995" y="1875726"/>
            <a:ext cx="588638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0"/>
              </a:lnSpc>
              <a:spcBef>
                <a:spcPct val="0"/>
              </a:spcBef>
            </a:pPr>
            <a:r>
              <a:rPr lang="en-US" sz="6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ClinicalBert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7995" y="4072168"/>
            <a:ext cx="8395915" cy="477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양방향 학습</a:t>
            </a: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3042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: ”숨쉬기가 힘들고 정말 불편해요. 땀이 많이 나고 </a:t>
            </a: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 </a:t>
            </a:r>
            <a:r>
              <a:rPr lang="en-US" sz="3042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목이 정말 아파요. 가슴도 아프고 심장이 빠르게 </a:t>
            </a: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  </a:t>
            </a:r>
            <a:r>
              <a:rPr lang="en-US" sz="3042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뛰고 있어요.“</a:t>
            </a:r>
          </a:p>
          <a:p>
            <a:pPr algn="l">
              <a:lnSpc>
                <a:spcPts val="4259"/>
              </a:lnSpc>
            </a:pP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pretrained </a:t>
            </a: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: ”폐쇄성 황달, 심근경색증, 폐혈성 관절염“</a:t>
            </a:r>
          </a:p>
          <a:p>
            <a:pPr algn="l">
              <a:lnSpc>
                <a:spcPts val="4259"/>
              </a:lnSpc>
            </a:pPr>
          </a:p>
          <a:p>
            <a:pPr algn="l">
              <a:lnSpc>
                <a:spcPts val="4259"/>
              </a:lnSpc>
              <a:spcBef>
                <a:spcPct val="0"/>
              </a:spcBef>
            </a:pPr>
            <a:r>
              <a:rPr lang="en-US" sz="3042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의료 데이터에 대한 높은 이해도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7995" y="2824359"/>
            <a:ext cx="62735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= 의료용어를 학습한 자연어 이해 모델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58041" y="3999248"/>
            <a:ext cx="11301259" cy="1144252"/>
          </a:xfrm>
          <a:custGeom>
            <a:avLst/>
            <a:gdLst/>
            <a:ahLst/>
            <a:cxnLst/>
            <a:rect r="r" b="b" t="t" l="l"/>
            <a:pathLst>
              <a:path h="1144252" w="11301259">
                <a:moveTo>
                  <a:pt x="0" y="0"/>
                </a:moveTo>
                <a:lnTo>
                  <a:pt x="11301259" y="0"/>
                </a:lnTo>
                <a:lnTo>
                  <a:pt x="11301259" y="1144252"/>
                </a:lnTo>
                <a:lnTo>
                  <a:pt x="0" y="1144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54636" y="1747042"/>
            <a:ext cx="14169020" cy="2022597"/>
          </a:xfrm>
          <a:custGeom>
            <a:avLst/>
            <a:gdLst/>
            <a:ahLst/>
            <a:cxnLst/>
            <a:rect r="r" b="b" t="t" l="l"/>
            <a:pathLst>
              <a:path h="2022597" w="14169020">
                <a:moveTo>
                  <a:pt x="0" y="0"/>
                </a:moveTo>
                <a:lnTo>
                  <a:pt x="14169020" y="0"/>
                </a:lnTo>
                <a:lnTo>
                  <a:pt x="14169020" y="2022597"/>
                </a:lnTo>
                <a:lnTo>
                  <a:pt x="0" y="2022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92" t="-6297" r="-2880" b="-8996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54636" y="7044945"/>
            <a:ext cx="14169020" cy="2463342"/>
          </a:xfrm>
          <a:custGeom>
            <a:avLst/>
            <a:gdLst/>
            <a:ahLst/>
            <a:cxnLst/>
            <a:rect r="r" b="b" t="t" l="l"/>
            <a:pathLst>
              <a:path h="2463342" w="14169020">
                <a:moveTo>
                  <a:pt x="0" y="0"/>
                </a:moveTo>
                <a:lnTo>
                  <a:pt x="14169020" y="0"/>
                </a:lnTo>
                <a:lnTo>
                  <a:pt x="14169020" y="2463343"/>
                </a:lnTo>
                <a:lnTo>
                  <a:pt x="0" y="24633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7" t="0" r="-2301" b="-5909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654636" y="962025"/>
            <a:ext cx="49873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필요없는</a:t>
            </a: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데이터 컬럼 제거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78124" y="2691665"/>
            <a:ext cx="23405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#?유지할 컬럼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390267"/>
            <a:ext cx="86331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2.</a:t>
            </a: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학습할 데이터</a:t>
            </a: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와 </a:t>
            </a: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테스트용 데이터</a:t>
            </a: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2가지로 나눔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73800" y="7195924"/>
            <a:ext cx="59665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# 테스트 데이터 : 20% 비율로 설정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4636" y="1807002"/>
            <a:ext cx="11301259" cy="1539797"/>
          </a:xfrm>
          <a:custGeom>
            <a:avLst/>
            <a:gdLst/>
            <a:ahLst/>
            <a:cxnLst/>
            <a:rect r="r" b="b" t="t" l="l"/>
            <a:pathLst>
              <a:path h="1539797" w="11301259">
                <a:moveTo>
                  <a:pt x="0" y="0"/>
                </a:moveTo>
                <a:lnTo>
                  <a:pt x="11301259" y="0"/>
                </a:lnTo>
                <a:lnTo>
                  <a:pt x="11301259" y="1539796"/>
                </a:lnTo>
                <a:lnTo>
                  <a:pt x="0" y="1539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54636" y="4508289"/>
            <a:ext cx="8643913" cy="2668808"/>
          </a:xfrm>
          <a:custGeom>
            <a:avLst/>
            <a:gdLst/>
            <a:ahLst/>
            <a:cxnLst/>
            <a:rect r="r" b="b" t="t" l="l"/>
            <a:pathLst>
              <a:path h="2668808" w="8643913">
                <a:moveTo>
                  <a:pt x="0" y="0"/>
                </a:moveTo>
                <a:lnTo>
                  <a:pt x="8643913" y="0"/>
                </a:lnTo>
                <a:lnTo>
                  <a:pt x="8643913" y="2668808"/>
                </a:lnTo>
                <a:lnTo>
                  <a:pt x="0" y="2668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807623" y="4625740"/>
            <a:ext cx="4146456" cy="2822869"/>
          </a:xfrm>
          <a:custGeom>
            <a:avLst/>
            <a:gdLst/>
            <a:ahLst/>
            <a:cxnLst/>
            <a:rect r="r" b="b" t="t" l="l"/>
            <a:pathLst>
              <a:path h="2822869" w="4146456">
                <a:moveTo>
                  <a:pt x="0" y="0"/>
                </a:moveTo>
                <a:lnTo>
                  <a:pt x="4146455" y="0"/>
                </a:lnTo>
                <a:lnTo>
                  <a:pt x="4146455" y="2822869"/>
                </a:lnTo>
                <a:lnTo>
                  <a:pt x="0" y="2822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511322" y="6075945"/>
            <a:ext cx="6468028" cy="2202304"/>
          </a:xfrm>
          <a:custGeom>
            <a:avLst/>
            <a:gdLst/>
            <a:ahLst/>
            <a:cxnLst/>
            <a:rect r="r" b="b" t="t" l="l"/>
            <a:pathLst>
              <a:path h="2202304" w="6468028">
                <a:moveTo>
                  <a:pt x="0" y="0"/>
                </a:moveTo>
                <a:lnTo>
                  <a:pt x="6468028" y="0"/>
                </a:lnTo>
                <a:lnTo>
                  <a:pt x="6468028" y="2202304"/>
                </a:lnTo>
                <a:lnTo>
                  <a:pt x="0" y="22023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853346" y="962025"/>
            <a:ext cx="52800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 라벨(질병)을 </a:t>
            </a: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정수 ID</a:t>
            </a: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로 매핑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6601" y="2602775"/>
            <a:ext cx="54080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#출력데이터를 </a:t>
            </a: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정수형 ID</a:t>
            </a: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로 변환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“disease” -&gt; “000”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59175" y="8440174"/>
            <a:ext cx="121001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#모델 결과값 추출 시 다시 문자열값으로 변환을 위해 json파일로 저장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2551" y="7131699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4" y="0"/>
                </a:lnTo>
                <a:lnTo>
                  <a:pt x="20069084" y="14924102"/>
                </a:lnTo>
                <a:lnTo>
                  <a:pt x="0" y="14924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4506" y="1630378"/>
            <a:ext cx="11246669" cy="8218971"/>
          </a:xfrm>
          <a:custGeom>
            <a:avLst/>
            <a:gdLst/>
            <a:ahLst/>
            <a:cxnLst/>
            <a:rect r="r" b="b" t="t" l="l"/>
            <a:pathLst>
              <a:path h="8218971" w="11246669">
                <a:moveTo>
                  <a:pt x="0" y="0"/>
                </a:moveTo>
                <a:lnTo>
                  <a:pt x="11246669" y="0"/>
                </a:lnTo>
                <a:lnTo>
                  <a:pt x="11246669" y="8218971"/>
                </a:lnTo>
                <a:lnTo>
                  <a:pt x="0" y="8218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69" t="0" r="-2469" b="-1593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77024" y="8444159"/>
            <a:ext cx="7561846" cy="897969"/>
          </a:xfrm>
          <a:custGeom>
            <a:avLst/>
            <a:gdLst/>
            <a:ahLst/>
            <a:cxnLst/>
            <a:rect r="r" b="b" t="t" l="l"/>
            <a:pathLst>
              <a:path h="897969" w="7561846">
                <a:moveTo>
                  <a:pt x="0" y="0"/>
                </a:moveTo>
                <a:lnTo>
                  <a:pt x="7561846" y="0"/>
                </a:lnTo>
                <a:lnTo>
                  <a:pt x="7561846" y="897969"/>
                </a:lnTo>
                <a:lnTo>
                  <a:pt x="0" y="897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189519" y="4354930"/>
            <a:ext cx="5895849" cy="1577140"/>
          </a:xfrm>
          <a:custGeom>
            <a:avLst/>
            <a:gdLst/>
            <a:ahLst/>
            <a:cxnLst/>
            <a:rect r="r" b="b" t="t" l="l"/>
            <a:pathLst>
              <a:path h="1577140" w="5895849">
                <a:moveTo>
                  <a:pt x="0" y="0"/>
                </a:moveTo>
                <a:lnTo>
                  <a:pt x="5895849" y="0"/>
                </a:lnTo>
                <a:lnTo>
                  <a:pt x="5895849" y="1577140"/>
                </a:lnTo>
                <a:lnTo>
                  <a:pt x="0" y="1577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rnd">
            <a:solidFill>
              <a:srgbClr val="3990A8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16833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5.  </a:t>
            </a: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토큰화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3075" y="2602775"/>
            <a:ext cx="560873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# 정확성을 높이고자 text부분과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symptoms부분을 결합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3075" y="7920284"/>
            <a:ext cx="34290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# 텍스트 길이 제한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2153" y="1831943"/>
            <a:ext cx="11301259" cy="988860"/>
          </a:xfrm>
          <a:custGeom>
            <a:avLst/>
            <a:gdLst/>
            <a:ahLst/>
            <a:cxnLst/>
            <a:rect r="r" b="b" t="t" l="l"/>
            <a:pathLst>
              <a:path h="988860" w="11301259">
                <a:moveTo>
                  <a:pt x="0" y="0"/>
                </a:moveTo>
                <a:lnTo>
                  <a:pt x="11301259" y="0"/>
                </a:lnTo>
                <a:lnTo>
                  <a:pt x="11301259" y="988860"/>
                </a:lnTo>
                <a:lnTo>
                  <a:pt x="0" y="988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2153" y="4421695"/>
            <a:ext cx="12436067" cy="3870726"/>
          </a:xfrm>
          <a:custGeom>
            <a:avLst/>
            <a:gdLst/>
            <a:ahLst/>
            <a:cxnLst/>
            <a:rect r="r" b="b" t="t" l="l"/>
            <a:pathLst>
              <a:path h="3870726" w="12436067">
                <a:moveTo>
                  <a:pt x="0" y="0"/>
                </a:moveTo>
                <a:lnTo>
                  <a:pt x="12436067" y="0"/>
                </a:lnTo>
                <a:lnTo>
                  <a:pt x="12436067" y="3870726"/>
                </a:lnTo>
                <a:lnTo>
                  <a:pt x="0" y="3870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0" cap="rnd">
            <a:solidFill>
              <a:srgbClr val="1A5666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964120"/>
            <a:ext cx="317681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6. 데이터 포맷변경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27148" y="1831473"/>
            <a:ext cx="59647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#모델 학습에 사용하기위해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torch(</a:t>
            </a:r>
            <a:r>
              <a:rPr lang="en-US" sz="3000">
                <a:solidFill>
                  <a:srgbClr val="1A56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다차원 배열</a:t>
            </a: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) 타입으로 변경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54920"/>
            <a:ext cx="41693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7. 모델 정의 및 학습설정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568646"/>
            <a:ext cx="540362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990A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#에포크 수 : 7 = 7번 반복 학습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DAGVyaCMxEM</dc:identifier>
  <dcterms:modified xsi:type="dcterms:W3CDTF">2011-08-01T06:04:30Z</dcterms:modified>
  <cp:revision>1</cp:revision>
  <dc:title>www.reallygreatsite.com</dc:title>
</cp:coreProperties>
</file>